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4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latin typeface="Times New Roman" pitchFamily="18" charset="0"/>
              </a:rPr>
              <a:t>МАОУ «Гимназия №1 </a:t>
            </a:r>
            <a:r>
              <a:rPr lang="ru-RU" dirty="0" err="1">
                <a:latin typeface="Times New Roman" pitchFamily="18" charset="0"/>
              </a:rPr>
              <a:t>Кувандыкского</a:t>
            </a:r>
            <a:r>
              <a:rPr lang="ru-RU" dirty="0">
                <a:latin typeface="Times New Roman" pitchFamily="18" charset="0"/>
              </a:rPr>
              <a:t> городского округа Оренбургской области»</a:t>
            </a:r>
            <a:endParaRPr lang="ru-RU" dirty="0">
              <a:latin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51295" y="1700808"/>
            <a:ext cx="5697394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Метод координат. Векторы. </a:t>
            </a: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Движения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86137" y="544522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     Учитель</a:t>
            </a:r>
            <a:r>
              <a:rPr lang="ru-RU" dirty="0"/>
              <a:t>: </a:t>
            </a:r>
            <a:r>
              <a:rPr lang="ru-RU" dirty="0" err="1"/>
              <a:t>Касымова</a:t>
            </a:r>
            <a:r>
              <a:rPr lang="ru-RU" dirty="0"/>
              <a:t> </a:t>
            </a:r>
          </a:p>
          <a:p>
            <a:r>
              <a:rPr lang="ru-RU" dirty="0"/>
              <a:t>                         Дина </a:t>
            </a:r>
            <a:r>
              <a:rPr lang="ru-RU" dirty="0" err="1"/>
              <a:t>Сагитовна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6091555"/>
            <a:ext cx="22669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Геометрия –9 класс</a:t>
            </a:r>
          </a:p>
        </p:txBody>
      </p:sp>
    </p:spTree>
    <p:extLst>
      <p:ext uri="{BB962C8B-B14F-4D97-AF65-F5344CB8AC3E}">
        <p14:creationId xmlns:p14="http://schemas.microsoft.com/office/powerpoint/2010/main" val="382959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4355976" y="836712"/>
                <a:ext cx="4572000" cy="194534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Д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аны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векторы: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800" i="1"/>
                        </m:ctrlPr>
                      </m:accPr>
                      <m:e>
                        <m:r>
                          <a:rPr lang="ru-RU" sz="2800" i="1"/>
                          <m:t>𝑎</m:t>
                        </m:r>
                      </m:e>
                    </m:acc>
                  </m:oMath>
                </a14:m>
                <a:r>
                  <a:rPr lang="ru-RU" sz="2800" dirty="0"/>
                  <a:t>,</a:t>
                </a:r>
                <a14:m>
                  <m:oMath xmlns:m="http://schemas.openxmlformats.org/officeDocument/2006/math">
                    <m:r>
                      <a:rPr lang="ru-RU" sz="2800" i="1"/>
                      <m:t> </m:t>
                    </m:r>
                    <m:acc>
                      <m:accPr>
                        <m:chr m:val="⃗"/>
                        <m:ctrlPr>
                          <a:rPr lang="ru-RU" sz="2800" i="1"/>
                        </m:ctrlPr>
                      </m:accPr>
                      <m:e>
                        <m:r>
                          <a:rPr lang="ru-RU" sz="2800" i="1"/>
                          <m:t>𝑏</m:t>
                        </m:r>
                      </m:e>
                    </m:acc>
                  </m:oMath>
                </a14:m>
                <a:r>
                  <a:rPr lang="ru-RU" sz="2800" dirty="0"/>
                  <a:t>,</a:t>
                </a:r>
                <a14:m>
                  <m:oMath xmlns:m="http://schemas.openxmlformats.org/officeDocument/2006/math">
                    <m:r>
                      <a:rPr lang="ru-RU" sz="2800" i="1"/>
                      <m:t> </m:t>
                    </m:r>
                    <m:acc>
                      <m:accPr>
                        <m:chr m:val="⃗"/>
                        <m:ctrlPr>
                          <a:rPr lang="ru-RU" sz="2800" i="1"/>
                        </m:ctrlPr>
                      </m:accPr>
                      <m:e>
                        <m:r>
                          <a:rPr lang="ru-RU" sz="2800" i="1"/>
                          <m:t>𝑐</m:t>
                        </m:r>
                      </m:e>
                    </m:acc>
                  </m:oMath>
                </a14:m>
                <a:r>
                  <a:rPr lang="ru-RU" sz="2800" dirty="0"/>
                  <a:t>,</a:t>
                </a:r>
                <a14:m>
                  <m:oMath xmlns:m="http://schemas.openxmlformats.org/officeDocument/2006/math">
                    <m:r>
                      <a:rPr lang="ru-RU" sz="2800" i="1"/>
                      <m:t> </m:t>
                    </m:r>
                    <m:acc>
                      <m:accPr>
                        <m:chr m:val="⃗"/>
                        <m:ctrlPr>
                          <a:rPr lang="ru-RU" sz="2800" i="1"/>
                        </m:ctrlPr>
                      </m:accPr>
                      <m:e>
                        <m:r>
                          <a:rPr lang="ru-RU" sz="2800" i="1"/>
                          <m:t>𝑑</m:t>
                        </m:r>
                      </m:e>
                    </m:acc>
                  </m:oMath>
                </a14:m>
                <a:r>
                  <a:rPr lang="ru-RU" sz="2800" dirty="0"/>
                  <a:t>,</a:t>
                </a:r>
                <a14:m>
                  <m:oMath xmlns:m="http://schemas.openxmlformats.org/officeDocument/2006/math">
                    <m:r>
                      <a:rPr lang="ru-RU" sz="2800" i="1"/>
                      <m:t> </m:t>
                    </m:r>
                    <m:acc>
                      <m:accPr>
                        <m:chr m:val="⃗"/>
                        <m:ctrlPr>
                          <a:rPr lang="ru-RU" sz="2800" i="1"/>
                        </m:ctrlPr>
                      </m:accPr>
                      <m:e>
                        <m:r>
                          <a:rPr lang="ru-RU" sz="2800" i="1"/>
                          <m:t>𝑒</m:t>
                        </m:r>
                      </m:e>
                    </m:acc>
                  </m:oMath>
                </a14:m>
                <a:r>
                  <a:rPr lang="ru-RU" sz="2800" dirty="0"/>
                  <a:t>,</a:t>
                </a:r>
                <a14:m>
                  <m:oMath xmlns:m="http://schemas.openxmlformats.org/officeDocument/2006/math">
                    <m:r>
                      <a:rPr lang="ru-RU" sz="2800" i="1"/>
                      <m:t> </m:t>
                    </m:r>
                    <m:bar>
                      <m:barPr>
                        <m:pos m:val="top"/>
                        <m:ctrlPr>
                          <a:rPr lang="ru-RU" sz="2800" i="1"/>
                        </m:ctrlPr>
                      </m:barPr>
                      <m:e>
                        <m:r>
                          <a:rPr lang="ru-RU" sz="2800" i="1"/>
                          <m:t>𝐴𝐴</m:t>
                        </m:r>
                      </m:e>
                    </m:bar>
                  </m:oMath>
                </a14:m>
                <a:r>
                  <a:rPr lang="ru-RU" sz="2800" dirty="0"/>
                  <a:t>,</a:t>
                </a:r>
                <a14:m>
                  <m:oMath xmlns:m="http://schemas.openxmlformats.org/officeDocument/2006/math">
                    <m:r>
                      <a:rPr lang="ru-RU" sz="2800" i="1"/>
                      <m:t> </m:t>
                    </m:r>
                    <m:bar>
                      <m:barPr>
                        <m:pos m:val="top"/>
                        <m:ctrlPr>
                          <a:rPr lang="ru-RU" sz="2800" i="1"/>
                        </m:ctrlPr>
                      </m:barPr>
                      <m:e>
                        <m:r>
                          <a:rPr lang="ru-RU" sz="2800" i="1"/>
                          <m:t>𝐵𝐵</m:t>
                        </m:r>
                        <m:r>
                          <a:rPr lang="ru-RU" sz="2800" i="1"/>
                          <m:t>.</m:t>
                        </m:r>
                      </m:e>
                    </m:bar>
                  </m:oMath>
                </a14:m>
                <a:r>
                  <a:rPr lang="ru-RU" sz="2800" dirty="0"/>
                  <a:t> </a:t>
                </a:r>
              </a:p>
              <a:p>
                <a:r>
                  <a:rPr lang="ru-RU" sz="2800" dirty="0"/>
                  <a:t>|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800" i="1"/>
                        </m:ctrlPr>
                      </m:accPr>
                      <m:e>
                        <m:r>
                          <a:rPr lang="ru-RU" sz="2800" i="1"/>
                          <m:t>𝑎</m:t>
                        </m:r>
                      </m:e>
                    </m:acc>
                  </m:oMath>
                </a14:m>
                <a:r>
                  <a:rPr lang="ru-RU" sz="2800" dirty="0"/>
                  <a:t>|=|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800" i="1"/>
                        </m:ctrlPr>
                      </m:accPr>
                      <m:e>
                        <m:r>
                          <a:rPr lang="ru-RU" sz="2800" i="1"/>
                          <m:t>𝑏</m:t>
                        </m:r>
                      </m:e>
                    </m:acc>
                  </m:oMath>
                </a14:m>
                <a:r>
                  <a:rPr lang="ru-RU" sz="2800" dirty="0"/>
                  <a:t>|=|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800" i="1"/>
                        </m:ctrlPr>
                      </m:accPr>
                      <m:e>
                        <m:r>
                          <a:rPr lang="ru-RU" sz="2800" i="1"/>
                          <m:t>𝑒</m:t>
                        </m:r>
                      </m:e>
                    </m:acc>
                  </m:oMath>
                </a14:m>
                <a:r>
                  <a:rPr lang="ru-RU" sz="2800" dirty="0"/>
                  <a:t>|=4; |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800" i="1"/>
                        </m:ctrlPr>
                      </m:accPr>
                      <m:e>
                        <m:r>
                          <a:rPr lang="ru-RU" sz="2800" i="1"/>
                          <m:t>𝑐</m:t>
                        </m:r>
                      </m:e>
                    </m:acc>
                  </m:oMath>
                </a14:m>
                <a:r>
                  <a:rPr lang="ru-RU" sz="2800" dirty="0"/>
                  <a:t>|=6,|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800" i="1"/>
                        </m:ctrlPr>
                      </m:accPr>
                      <m:e>
                        <m:r>
                          <a:rPr lang="ru-RU" sz="2800" i="1"/>
                          <m:t>𝑑</m:t>
                        </m:r>
                      </m:e>
                    </m:acc>
                  </m:oMath>
                </a14:m>
                <a:r>
                  <a:rPr lang="ru-RU" sz="2800" dirty="0"/>
                  <a:t>|=3. </a:t>
                </a:r>
                <a:endParaRPr lang="ru-RU" sz="2800" dirty="0"/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836712"/>
                <a:ext cx="4572000" cy="1945341"/>
              </a:xfrm>
              <a:prstGeom prst="rect">
                <a:avLst/>
              </a:prstGeom>
              <a:blipFill rotWithShape="1">
                <a:blip r:embed="rId2"/>
                <a:stretch>
                  <a:fillRect l="-2800" t="-2508" b="-783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Прямая со стрелкой 4"/>
          <p:cNvCxnSpPr/>
          <p:nvPr/>
        </p:nvCxnSpPr>
        <p:spPr>
          <a:xfrm flipH="1">
            <a:off x="1115616" y="980728"/>
            <a:ext cx="936104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1043608" y="1840160"/>
            <a:ext cx="864096" cy="5087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1259632" y="1700808"/>
            <a:ext cx="1640935" cy="10111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4732">
            <a:off x="2425111" y="2653382"/>
            <a:ext cx="950913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4732">
            <a:off x="3166531" y="2188990"/>
            <a:ext cx="589701" cy="370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Овал 14"/>
          <p:cNvSpPr/>
          <p:nvPr/>
        </p:nvSpPr>
        <p:spPr>
          <a:xfrm>
            <a:off x="2339752" y="2514754"/>
            <a:ext cx="45719" cy="5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 flipV="1">
            <a:off x="3148417" y="1901741"/>
            <a:ext cx="67816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1136382" y="1005393"/>
                <a:ext cx="3762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382" y="1005393"/>
                <a:ext cx="376257" cy="369332"/>
              </a:xfrm>
              <a:prstGeom prst="rect">
                <a:avLst/>
              </a:prstGeom>
              <a:blipFill rotWithShape="1">
                <a:blip r:embed="rId4"/>
                <a:stretch>
                  <a:fillRect t="-22951" r="-274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Прямоугольник 17"/>
              <p:cNvSpPr/>
              <p:nvPr/>
            </p:nvSpPr>
            <p:spPr>
              <a:xfrm>
                <a:off x="1207411" y="1662904"/>
                <a:ext cx="372474" cy="4103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prstClr val="white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prstClr val="white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ru-RU" dirty="0">
                  <a:solidFill>
                    <a:prstClr val="white"/>
                  </a:solidFill>
                </a:endParaRPr>
              </a:p>
            </p:txBody>
          </p:sp>
        </mc:Choice>
        <mc:Fallback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7411" y="1662904"/>
                <a:ext cx="372474" cy="41030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1984270" y="1762794"/>
                <a:ext cx="3554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4270" y="1762794"/>
                <a:ext cx="355482" cy="369332"/>
              </a:xfrm>
              <a:prstGeom prst="rect">
                <a:avLst/>
              </a:prstGeom>
              <a:blipFill rotWithShape="1">
                <a:blip r:embed="rId6"/>
                <a:stretch>
                  <a:fillRect t="-22951" r="-2758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3234398" y="1992053"/>
                <a:ext cx="382733" cy="4103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4398" y="1992053"/>
                <a:ext cx="382733" cy="410305"/>
              </a:xfrm>
              <a:prstGeom prst="rect">
                <a:avLst/>
              </a:prstGeom>
              <a:blipFill rotWithShape="1">
                <a:blip r:embed="rId7"/>
                <a:stretch>
                  <a:fillRect t="-22388" r="-322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2619093" y="2639951"/>
                <a:ext cx="36125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9093" y="2639951"/>
                <a:ext cx="361253" cy="369332"/>
              </a:xfrm>
              <a:prstGeom prst="rect">
                <a:avLst/>
              </a:prstGeom>
              <a:blipFill rotWithShape="1">
                <a:blip r:embed="rId8"/>
                <a:stretch>
                  <a:fillRect t="-22951" r="-271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3082745" y="1561809"/>
                <a:ext cx="536364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i="1" smtClean="0">
                              <a:latin typeface="Cambria Math"/>
                            </a:rPr>
                          </m:ctrlPr>
                        </m:barPr>
                        <m:e>
                          <m:r>
                            <a:rPr lang="en-US" i="1" smtClean="0">
                              <a:latin typeface="Cambria Math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𝐴</m:t>
                          </m:r>
                        </m:e>
                      </m:ba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2745" y="1561809"/>
                <a:ext cx="536364" cy="40197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2212045" y="2132126"/>
                <a:ext cx="55316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i="1" smtClean="0">
                              <a:latin typeface="Cambria Math"/>
                            </a:rPr>
                          </m:ctrlPr>
                        </m:barPr>
                        <m:e>
                          <m:r>
                            <a:rPr lang="en-US" i="1" smtClean="0">
                              <a:latin typeface="Cambria Math"/>
                            </a:rPr>
                            <m:t>𝐵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𝐵</m:t>
                          </m:r>
                        </m:e>
                      </m:ba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2045" y="2132126"/>
                <a:ext cx="553164" cy="40011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Прямоугольник 26"/>
          <p:cNvSpPr/>
          <p:nvPr/>
        </p:nvSpPr>
        <p:spPr>
          <a:xfrm>
            <a:off x="3182325" y="332656"/>
            <a:ext cx="19657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Задача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355976" y="2819573"/>
            <a:ext cx="37062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Найдите длины векторов: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48" name="Прямоугольник 2047"/>
              <p:cNvSpPr/>
              <p:nvPr/>
            </p:nvSpPr>
            <p:spPr>
              <a:xfrm>
                <a:off x="3928073" y="3196415"/>
                <a:ext cx="1287853" cy="5739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ru-RU" sz="2800" i="1">
                            <a:solidFill>
                              <a:prstClr val="white"/>
                            </a:solidFill>
                            <a:latin typeface="Cambria Math"/>
                          </a:rPr>
                        </m:ctrlPr>
                      </m:barPr>
                      <m:e>
                        <m:r>
                          <a:rPr lang="ru-RU" sz="2800" i="1">
                            <a:solidFill>
                              <a:prstClr val="white"/>
                            </a:solidFill>
                            <a:latin typeface="Cambria Math"/>
                          </a:rPr>
                          <m:t>𝐴𝐴</m:t>
                        </m:r>
                      </m:e>
                    </m:bar>
                  </m:oMath>
                </a14:m>
                <a:r>
                  <a:rPr lang="ru-RU" sz="2800" dirty="0">
                    <a:solidFill>
                      <a:prstClr val="white"/>
                    </a:solidFill>
                  </a:rPr>
                  <a:t>,</a:t>
                </a:r>
                <a14:m>
                  <m:oMath xmlns:m="http://schemas.openxmlformats.org/officeDocument/2006/math">
                    <m:r>
                      <a:rPr lang="ru-RU" sz="2800" i="1">
                        <a:solidFill>
                          <a:prstClr val="white"/>
                        </a:solidFill>
                        <a:latin typeface="Cambria Math"/>
                      </a:rPr>
                      <m:t> </m:t>
                    </m:r>
                    <m:bar>
                      <m:barPr>
                        <m:pos m:val="top"/>
                        <m:ctrlPr>
                          <a:rPr lang="ru-RU" sz="2800" i="1">
                            <a:solidFill>
                              <a:prstClr val="white"/>
                            </a:solidFill>
                            <a:latin typeface="Cambria Math"/>
                          </a:rPr>
                        </m:ctrlPr>
                      </m:barPr>
                      <m:e>
                        <m:r>
                          <a:rPr lang="ru-RU" sz="2800" i="1">
                            <a:solidFill>
                              <a:prstClr val="white"/>
                            </a:solidFill>
                            <a:latin typeface="Cambria Math"/>
                          </a:rPr>
                          <m:t>𝐵𝐵</m:t>
                        </m:r>
                        <m:r>
                          <a:rPr lang="ru-RU" sz="2800" i="1">
                            <a:solidFill>
                              <a:prstClr val="white"/>
                            </a:solidFill>
                            <a:latin typeface="Cambria Math"/>
                          </a:rPr>
                          <m:t>.</m:t>
                        </m:r>
                      </m:e>
                    </m:bar>
                  </m:oMath>
                </a14:m>
                <a:endParaRPr lang="ru-RU" dirty="0"/>
              </a:p>
            </p:txBody>
          </p:sp>
        </mc:Choice>
        <mc:Fallback>
          <p:sp>
            <p:nvSpPr>
              <p:cNvPr id="2048" name="Прямоугольник 20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8073" y="3196415"/>
                <a:ext cx="1287853" cy="573940"/>
              </a:xfrm>
              <a:prstGeom prst="rect">
                <a:avLst/>
              </a:prstGeom>
              <a:blipFill rotWithShape="1">
                <a:blip r:embed="rId11"/>
                <a:stretch>
                  <a:fillRect t="-2128" b="-2872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2" name="Прямоугольник 2051"/>
              <p:cNvSpPr/>
              <p:nvPr/>
            </p:nvSpPr>
            <p:spPr>
              <a:xfrm>
                <a:off x="5348523" y="3240930"/>
                <a:ext cx="2233753" cy="5162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accPr>
                      <m:e>
                        <m: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2400" dirty="0"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+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accPr>
                      <m:e>
                        <m: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2400" dirty="0"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accPr>
                      <m:e>
                        <m: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2400" dirty="0"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+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accPr>
                      <m:e>
                        <m: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sz="2400" dirty="0"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accPr>
                      <m:e>
                        <m: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𝑑</m:t>
                        </m:r>
                      </m:e>
                    </m:acc>
                    <m:r>
                      <a:rPr lang="ru-RU" sz="24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accPr>
                      <m:e>
                        <m: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𝑒</m:t>
                        </m:r>
                      </m:e>
                    </m:acc>
                  </m:oMath>
                </a14:m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052" name="Прямоугольник 20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8523" y="3240930"/>
                <a:ext cx="2233753" cy="516232"/>
              </a:xfrm>
              <a:prstGeom prst="rect">
                <a:avLst/>
              </a:prstGeom>
              <a:blipFill rotWithShape="1">
                <a:blip r:embed="rId12"/>
                <a:stretch>
                  <a:fillRect b="-2738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3" name="Прямоугольник 2052"/>
          <p:cNvSpPr/>
          <p:nvPr/>
        </p:nvSpPr>
        <p:spPr>
          <a:xfrm>
            <a:off x="872877" y="3861048"/>
            <a:ext cx="28969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Постройте векторы: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54" name="Прямоугольник 2053"/>
              <p:cNvSpPr/>
              <p:nvPr/>
            </p:nvSpPr>
            <p:spPr>
              <a:xfrm>
                <a:off x="833291" y="4322713"/>
                <a:ext cx="7242167" cy="10045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en-US" sz="2400" i="1" dirty="0">
                    <a:latin typeface="Times New Roman" pitchFamily="18" charset="0"/>
                    <a:ea typeface="Times New Roman"/>
                    <a:cs typeface="Times New Roman" pitchFamily="18" charset="0"/>
                  </a:rPr>
                  <a:t>a </a:t>
                </a:r>
                <a:r>
                  <a:rPr lang="ru-RU" sz="2400" i="1" dirty="0"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ru-RU" sz="24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 </m:t>
                    </m:r>
                    <m:acc>
                      <m:accPr>
                        <m:chr m:val="⃗"/>
                        <m:ctrlP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accPr>
                      <m:e>
                        <m: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2400" i="1" dirty="0"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+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accPr>
                      <m:e>
                        <m: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𝑑</m:t>
                        </m:r>
                      </m:e>
                    </m:acc>
                  </m:oMath>
                </a14:m>
                <a:r>
                  <a:rPr lang="ru-RU" sz="2400" dirty="0"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, правилом треугольника;</a:t>
                </a:r>
                <a:endParaRPr lang="ru-RU" sz="2400" dirty="0">
                  <a:effectLst/>
                  <a:latin typeface="Times New Roman" pitchFamily="18" charset="0"/>
                  <a:ea typeface="Calibri"/>
                  <a:cs typeface="Times New Roman" pitchFamily="18" charset="0"/>
                </a:endParaRPr>
              </a:p>
              <a:p>
                <a:pPr marL="457200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en-US" sz="2400" i="1" dirty="0"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b</a:t>
                </a:r>
                <a:r>
                  <a:rPr lang="ru-RU" sz="2400" i="1" dirty="0"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accPr>
                      <m:e>
                        <m: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2400" dirty="0"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+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accPr>
                      <m:e>
                        <m: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𝑒</m:t>
                        </m:r>
                      </m:e>
                    </m:acc>
                  </m:oMath>
                </a14:m>
                <a:r>
                  <a:rPr lang="ru-RU" sz="2400" dirty="0"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, правилом параллелограмма;</a:t>
                </a:r>
                <a:endParaRPr lang="ru-RU" sz="2400" dirty="0">
                  <a:effectLst/>
                  <a:latin typeface="Times New Roman" pitchFamily="18" charset="0"/>
                  <a:ea typeface="Calibri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054" name="Прямоугольник 20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291" y="4322713"/>
                <a:ext cx="7242167" cy="1004570"/>
              </a:xfrm>
              <a:prstGeom prst="rect">
                <a:avLst/>
              </a:prstGeom>
              <a:blipFill rotWithShape="1">
                <a:blip r:embed="rId13"/>
                <a:stretch>
                  <a:fillRect b="-96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5" name="Прямоугольник 2054"/>
              <p:cNvSpPr/>
              <p:nvPr/>
            </p:nvSpPr>
            <p:spPr>
              <a:xfrm>
                <a:off x="851764" y="5327283"/>
                <a:ext cx="5016379" cy="11817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en-US" sz="2400" i="1" dirty="0">
                    <a:latin typeface="Times New Roman" pitchFamily="18" charset="0"/>
                    <a:ea typeface="Times New Roman"/>
                    <a:cs typeface="Times New Roman" pitchFamily="18" charset="0"/>
                  </a:rPr>
                  <a:t>c</a:t>
                </a:r>
                <a:r>
                  <a:rPr lang="ru-RU" sz="2400" i="1" dirty="0"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accPr>
                      <m:e>
                        <m: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sz="2400" dirty="0"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-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accPr>
                      <m:e>
                        <m: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𝑑</m:t>
                        </m:r>
                      </m:e>
                    </m:acc>
                  </m:oMath>
                </a14:m>
                <a:r>
                  <a:rPr lang="ru-RU" sz="2400" dirty="0"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, разность векторов;</a:t>
                </a:r>
                <a:endParaRPr lang="ru-RU" sz="2400" dirty="0">
                  <a:effectLst/>
                  <a:latin typeface="Times New Roman" pitchFamily="18" charset="0"/>
                  <a:ea typeface="Calibri"/>
                  <a:cs typeface="Times New Roman" pitchFamily="18" charset="0"/>
                </a:endParaRPr>
              </a:p>
              <a:p>
                <a:pPr marL="457200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i="1" dirty="0"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г) 2</a:t>
                </a:r>
                <a:r>
                  <a:rPr lang="ru-RU" sz="2400" dirty="0"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accPr>
                      <m:e>
                        <m: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𝑑</m:t>
                        </m:r>
                      </m:e>
                    </m:acc>
                  </m:oMath>
                </a14:m>
                <a:r>
                  <a:rPr lang="ru-RU" sz="2400" dirty="0"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Pr>
                      <m:num>
                        <m: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1</m:t>
                        </m:r>
                      </m:num>
                      <m:den>
                        <m: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3</m:t>
                        </m:r>
                      </m:den>
                    </m:f>
                    <m:acc>
                      <m:accPr>
                        <m:chr m:val="⃗"/>
                        <m:ctrlP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accPr>
                      <m:e>
                        <m: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sz="2400" dirty="0"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, -3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accPr>
                      <m:e>
                        <m: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𝑒</m:t>
                        </m:r>
                      </m:e>
                    </m:acc>
                  </m:oMath>
                </a14:m>
                <a:r>
                  <a:rPr lang="ru-RU" sz="2400" dirty="0"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, </a:t>
                </a:r>
                <a:r>
                  <a:rPr lang="en-US" sz="2400" dirty="0"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Pr>
                      <m:num>
                        <m:r>
                          <a:rPr lang="en-US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2</m:t>
                        </m:r>
                      </m:den>
                    </m:f>
                    <m:acc>
                      <m:accPr>
                        <m:chr m:val="⃗"/>
                        <m:ctrlP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accPr>
                      <m:e>
                        <m:r>
                          <a:rPr lang="ru-RU" sz="24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𝑏</m:t>
                        </m:r>
                      </m:e>
                    </m:acc>
                  </m:oMath>
                </a14:m>
                <a:endParaRPr lang="ru-RU" sz="2400" dirty="0">
                  <a:effectLst/>
                  <a:latin typeface="Times New Roman" pitchFamily="18" charset="0"/>
                  <a:ea typeface="Calibri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055" name="Прямоугольник 20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764" y="5327283"/>
                <a:ext cx="5016379" cy="1181734"/>
              </a:xfrm>
              <a:prstGeom prst="rect">
                <a:avLst/>
              </a:prstGeom>
              <a:blipFill rotWithShape="1">
                <a:blip r:embed="rId14"/>
                <a:stretch>
                  <a:fillRect b="-41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980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56" y="1412776"/>
            <a:ext cx="8923040" cy="4681065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1119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99792" y="188640"/>
            <a:ext cx="32785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5400" dirty="0">
                <a:latin typeface="Times New Roman" pitchFamily="18" charset="0"/>
              </a:rPr>
              <a:t>Рефлексия</a:t>
            </a:r>
            <a:endParaRPr lang="ru-RU" sz="5400" dirty="0">
              <a:latin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268760"/>
            <a:ext cx="8424936" cy="2973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>
                <a:solidFill>
                  <a:srgbClr val="0033CC"/>
                </a:solidFill>
                <a:latin typeface="Times New Roman" pitchFamily="18" charset="0"/>
              </a:rPr>
              <a:t>Сегодня </a:t>
            </a:r>
            <a:r>
              <a:rPr lang="ru-RU" sz="3600" dirty="0" smtClean="0">
                <a:solidFill>
                  <a:srgbClr val="0033CC"/>
                </a:solidFill>
                <a:latin typeface="Times New Roman" pitchFamily="18" charset="0"/>
              </a:rPr>
              <a:t>на уроке…</a:t>
            </a:r>
            <a:endParaRPr lang="ru-RU" sz="3600" dirty="0">
              <a:solidFill>
                <a:srgbClr val="0033CC"/>
              </a:solidFill>
              <a:latin typeface="Times New Roman" pitchFamily="18" charset="0"/>
            </a:endParaRPr>
          </a:p>
          <a:p>
            <a:pPr marL="571500" lvl="0" indent="-5715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3600" dirty="0" smtClean="0">
                <a:solidFill>
                  <a:srgbClr val="0033CC"/>
                </a:solidFill>
                <a:latin typeface="Times New Roman" pitchFamily="18" charset="0"/>
              </a:rPr>
              <a:t>Мне удалось …</a:t>
            </a:r>
          </a:p>
          <a:p>
            <a:pPr marL="571500" lvl="0" indent="-5715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3600" kern="0" dirty="0" smtClean="0">
                <a:solidFill>
                  <a:srgbClr val="CC0099"/>
                </a:solidFill>
                <a:latin typeface="Times New Roman"/>
              </a:rPr>
              <a:t>Я повторил…</a:t>
            </a:r>
            <a:endParaRPr lang="ru-RU" sz="3600" kern="0" dirty="0">
              <a:solidFill>
                <a:srgbClr val="CC0099"/>
              </a:solidFill>
              <a:latin typeface="Times New Roman"/>
            </a:endParaRPr>
          </a:p>
          <a:p>
            <a:pPr marL="571500" lvl="0" indent="-5715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3600" kern="0" dirty="0" smtClean="0">
                <a:solidFill>
                  <a:schemeClr val="tx2">
                    <a:lumMod val="75000"/>
                  </a:schemeClr>
                </a:solidFill>
                <a:latin typeface="Times New Roman"/>
              </a:rPr>
              <a:t>-   Я выполнил…</a:t>
            </a:r>
            <a:endParaRPr lang="ru-RU" sz="3600" kern="0" dirty="0">
              <a:solidFill>
                <a:schemeClr val="tx2">
                  <a:lumMod val="75000"/>
                </a:schemeClr>
              </a:solidFill>
              <a:latin typeface="Times New Roman"/>
            </a:endParaRP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3600" kern="0" dirty="0" smtClean="0">
                <a:solidFill>
                  <a:srgbClr val="CC0099"/>
                </a:solidFill>
                <a:latin typeface="Times New Roman"/>
              </a:rPr>
              <a:t>-    Мне было сложно…</a:t>
            </a:r>
            <a:endParaRPr lang="ru-RU" sz="3600" kern="0" dirty="0">
              <a:solidFill>
                <a:srgbClr val="CC0099"/>
              </a:solidFill>
              <a:latin typeface="Times New Roman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07" y="4064231"/>
            <a:ext cx="3121158" cy="283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77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07" y="4064231"/>
            <a:ext cx="3121158" cy="283159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75656" y="1021594"/>
            <a:ext cx="691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dirty="0" smtClean="0">
                <a:latin typeface="Mistral" pitchFamily="66" charset="0"/>
              </a:rPr>
              <a:t>Спасибо за работу!</a:t>
            </a:r>
            <a:endParaRPr lang="ru-RU" sz="7200" dirty="0">
              <a:latin typeface="Mistral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74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110</TotalTime>
  <Words>201</Words>
  <Application>Microsoft Office PowerPoint</Application>
  <PresentationFormat>Экран (4:3)</PresentationFormat>
  <Paragraphs>32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Базовая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Dina</cp:lastModifiedBy>
  <cp:revision>9</cp:revision>
  <dcterms:modified xsi:type="dcterms:W3CDTF">2016-09-27T00:08:34Z</dcterms:modified>
</cp:coreProperties>
</file>